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6" r:id="rId3"/>
  </p:sldMasterIdLst>
  <p:notesMasterIdLst>
    <p:notesMasterId r:id="rId5"/>
  </p:notesMasterIdLst>
  <p:sldIdLst>
    <p:sldId id="256" r:id="rId4"/>
    <p:sldId id="258" r:id="rId6"/>
    <p:sldId id="259" r:id="rId7"/>
    <p:sldId id="266" r:id="rId8"/>
    <p:sldId id="267" r:id="rId9"/>
    <p:sldId id="268" r:id="rId10"/>
    <p:sldId id="274" r:id="rId11"/>
    <p:sldId id="265" r:id="rId12"/>
    <p:sldId id="261" r:id="rId13"/>
    <p:sldId id="269" r:id="rId14"/>
    <p:sldId id="262" r:id="rId15"/>
    <p:sldId id="263" r:id="rId16"/>
    <p:sldId id="275" r:id="rId17"/>
    <p:sldId id="276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6" r:id="rId26"/>
    <p:sldId id="287" r:id="rId27"/>
    <p:sldId id="288" r:id="rId28"/>
  </p:sldIdLst>
  <p:sldSz cx="12192000" cy="6858000"/>
  <p:notesSz cx="6858000" cy="9144000"/>
  <p:embeddedFontLst>
    <p:embeddedFont>
      <p:font typeface="Poppins" panose="00000500000000000000"/>
      <p:regular r:id="rId32"/>
    </p:embeddedFont>
    <p:embeddedFont>
      <p:font typeface="Calibri" panose="020F0502020204030204"/>
      <p:regular r:id="rId33"/>
      <p:bold r:id="rId34"/>
      <p:italic r:id="rId35"/>
      <p:boldItalic r:id="rId36"/>
    </p:embeddedFont>
    <p:embeddedFont>
      <p:font typeface="Helvetica Neue" panose="020B0604020202020204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Georgia" panose="02040502050405020303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4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5" Type="http://schemas.openxmlformats.org/officeDocument/2006/relationships/font" Target="fonts/font14.fntdata"/><Relationship Id="rId44" Type="http://schemas.openxmlformats.org/officeDocument/2006/relationships/font" Target="fonts/font13.fntdata"/><Relationship Id="rId43" Type="http://schemas.openxmlformats.org/officeDocument/2006/relationships/font" Target="fonts/font12.fntdata"/><Relationship Id="rId42" Type="http://schemas.openxmlformats.org/officeDocument/2006/relationships/font" Target="fonts/font11.fntdata"/><Relationship Id="rId41" Type="http://schemas.openxmlformats.org/officeDocument/2006/relationships/font" Target="fonts/font10.fntdata"/><Relationship Id="rId40" Type="http://schemas.openxmlformats.org/officeDocument/2006/relationships/font" Target="fonts/font9.fntdata"/><Relationship Id="rId4" Type="http://schemas.openxmlformats.org/officeDocument/2006/relationships/slide" Target="slides/slide1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6ae79d73f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06" name="Google Shape;106;ge6ae79d73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46cb84dc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5" name="Google Shape;185;gcc46cb84dc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46cb84dc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5" name="Google Shape;185;gcc46cb84dc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46cb84dc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5" name="Google Shape;185;gcc46cb84dc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46cb84dc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5" name="Google Shape;185;gcc46cb84dc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46cb84dc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5" name="Google Shape;185;gcc46cb84dc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46cb84dc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5" name="Google Shape;185;gcc46cb84dc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46cb84dc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5" name="Google Shape;185;gcc46cb84dc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46cb84dc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5" name="Google Shape;185;gcc46cb84dc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46cb84dc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5" name="Google Shape;185;gcc46cb84dc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46cb84dc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5" name="Google Shape;185;gcc46cb84dc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f0da7aa95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57" name="Google Shape;157;gcf0da7aa9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46cb84dc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5" name="Google Shape;185;gcc46cb84dc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46cb84dc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5" name="Google Shape;185;gcc46cb84dc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46cb84dc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5" name="Google Shape;185;gcc46cb84dc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46cb84dc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5" name="Google Shape;185;gcc46cb84dc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46cb84dc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5" name="Google Shape;185;gcc46cb84dc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46cb84dc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5" name="Google Shape;185;gcc46cb84dc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46cb84dc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5" name="Google Shape;185;gcc46cb84dc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46cb84dc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5" name="Google Shape;185;gcc46cb84dc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46cb84dc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5" name="Google Shape;185;gcc46cb84dc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46cb84dc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5" name="Google Shape;185;gcc46cb84dc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46cb84dc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5" name="Google Shape;185;gcc46cb84dc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46cb84dc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5" name="Google Shape;185;gcc46cb84dc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e6ae79d73f_0_7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3C76"/>
              </a:buClr>
              <a:buSzPts val="6000"/>
              <a:buFont typeface="Poppins" panose="00000500000000000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ge6ae79d73f_0_7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ge6ae79d73f_0_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0" name="Google Shape;20;ge6ae79d73f_0_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1" name="Google Shape;21;ge6ae79d73f_0_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3C76"/>
              </a:buClr>
              <a:buSzPts val="3200"/>
              <a:buFont typeface="Arial" panose="020B060402020202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90" name="Google Shape;90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1" name="Google Shape;9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2" name="Google Shape;9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" name="Google Shape;9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>
            <a:spLocks noGrp="1"/>
          </p:cNvSpPr>
          <p:nvPr>
            <p:ph type="title"/>
          </p:nvPr>
        </p:nvSpPr>
        <p:spPr>
          <a:xfrm>
            <a:off x="325463" y="365126"/>
            <a:ext cx="11515241" cy="55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3C7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4"/>
          <p:cNvSpPr txBox="1">
            <a:spLocks noGrp="1"/>
          </p:cNvSpPr>
          <p:nvPr>
            <p:ph type="body" idx="1"/>
          </p:nvPr>
        </p:nvSpPr>
        <p:spPr>
          <a:xfrm rot="5400000">
            <a:off x="3440622" y="-2014780"/>
            <a:ext cx="5284922" cy="11515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" name="Google Shape;9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e6ae79d73f_0_79"/>
          <p:cNvSpPr txBox="1">
            <a:spLocks noGrp="1"/>
          </p:cNvSpPr>
          <p:nvPr>
            <p:ph type="title"/>
          </p:nvPr>
        </p:nvSpPr>
        <p:spPr>
          <a:xfrm>
            <a:off x="309965" y="365125"/>
            <a:ext cx="114996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3C76"/>
              </a:buClr>
              <a:buSzPts val="2800"/>
              <a:buFont typeface="Poppins" panose="00000500000000000000"/>
              <a:buNone/>
              <a:defRPr sz="2800" b="1" i="0" u="none" strike="noStrike">
                <a:solidFill>
                  <a:srgbClr val="243C7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ge6ae79d73f_0_79"/>
          <p:cNvSpPr txBox="1">
            <a:spLocks noGrp="1"/>
          </p:cNvSpPr>
          <p:nvPr>
            <p:ph type="body" idx="1"/>
          </p:nvPr>
        </p:nvSpPr>
        <p:spPr>
          <a:xfrm>
            <a:off x="309966" y="1105067"/>
            <a:ext cx="11499600" cy="50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Noto Sans Symbols"/>
              <a:buChar char="▪"/>
              <a:defRPr>
                <a:solidFill>
                  <a:srgbClr val="1F3864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800"/>
              <a:buChar char="•"/>
              <a:defRPr>
                <a:solidFill>
                  <a:srgbClr val="0070C0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ge6ae79d73f_0_79"/>
          <p:cNvSpPr/>
          <p:nvPr/>
        </p:nvSpPr>
        <p:spPr>
          <a:xfrm>
            <a:off x="0" y="6568253"/>
            <a:ext cx="12192000" cy="289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" name="Google Shape;26;ge6ae79d73f_0_79"/>
          <p:cNvSpPr txBox="1">
            <a:spLocks noGrp="1"/>
          </p:cNvSpPr>
          <p:nvPr>
            <p:ph type="sldNum" idx="12"/>
          </p:nvPr>
        </p:nvSpPr>
        <p:spPr>
          <a:xfrm>
            <a:off x="11496511" y="6553109"/>
            <a:ext cx="4119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7" name="Google Shape;27;ge6ae79d73f_0_79"/>
          <p:cNvSpPr txBox="1"/>
          <p:nvPr/>
        </p:nvSpPr>
        <p:spPr>
          <a:xfrm>
            <a:off x="364211" y="6581001"/>
            <a:ext cx="32865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2020 NucleusTeq. All Rights Reserves | Confidential and Proprietary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e6ae79d73f_0_85"/>
          <p:cNvSpPr txBox="1">
            <a:spLocks noGrp="1"/>
          </p:cNvSpPr>
          <p:nvPr>
            <p:ph type="title"/>
          </p:nvPr>
        </p:nvSpPr>
        <p:spPr>
          <a:xfrm>
            <a:off x="325463" y="365126"/>
            <a:ext cx="115152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3C7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ge6ae79d73f_0_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ge6ae79d73f_0_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ge6ae79d73f_0_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33" name="Google Shape;33;ge6ae79d73f_0_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34" name="Google Shape;34;ge6ae79d73f_0_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e6ae79d73f_0_9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3C76"/>
              </a:buClr>
              <a:buSzPts val="3200"/>
              <a:buFont typeface="Poppins" panose="000005000000000000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ge6ae79d73f_0_9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ge6ae79d73f_0_9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0" name="Google Shape;40;ge6ae79d73f_0_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1" name="Google Shape;41;ge6ae79d73f_0_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2" name="Google Shape;42;ge6ae79d73f_0_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e6ae79d73f_0_100"/>
          <p:cNvSpPr txBox="1">
            <a:spLocks noGrp="1"/>
          </p:cNvSpPr>
          <p:nvPr>
            <p:ph type="title"/>
          </p:nvPr>
        </p:nvSpPr>
        <p:spPr>
          <a:xfrm>
            <a:off x="325463" y="365126"/>
            <a:ext cx="115152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3C7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ge6ae79d73f_0_100"/>
          <p:cNvSpPr txBox="1">
            <a:spLocks noGrp="1"/>
          </p:cNvSpPr>
          <p:nvPr>
            <p:ph type="body" idx="1"/>
          </p:nvPr>
        </p:nvSpPr>
        <p:spPr>
          <a:xfrm rot="5400000">
            <a:off x="3440704" y="-2014820"/>
            <a:ext cx="5284800" cy="115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ge6ae79d73f_0_10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7" name="Google Shape;47;ge6ae79d73f_0_10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8" name="Google Shape;48;ge6ae79d73f_0_1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 1">
  <p:cSld name="OBJEC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e6ae79d73f_0_10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ge6ae79d73f_0_10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ge6ae79d73f_0_10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" name="Google Shape;53;ge6ae79d73f_0_10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" name="Google Shape;54;ge6ae79d73f_0_10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309965" y="365125"/>
            <a:ext cx="11499741" cy="60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3C76"/>
              </a:buClr>
              <a:buSzPts val="2800"/>
              <a:buFont typeface="Arial" panose="020B0604020202020204"/>
              <a:buNone/>
              <a:defRPr sz="2800" b="1" i="0" u="none" strike="noStrike">
                <a:solidFill>
                  <a:srgbClr val="243C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309966" y="1105067"/>
            <a:ext cx="11499742" cy="5071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Noto Sans Symbols"/>
              <a:buChar char="▪"/>
              <a:defRPr>
                <a:solidFill>
                  <a:srgbClr val="1F3864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800"/>
              <a:buChar char="•"/>
              <a:defRPr>
                <a:solidFill>
                  <a:srgbClr val="0070C0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/>
          <p:nvPr/>
        </p:nvSpPr>
        <p:spPr>
          <a:xfrm>
            <a:off x="0" y="6568253"/>
            <a:ext cx="12192000" cy="28974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11496511" y="6553109"/>
            <a:ext cx="411997" cy="2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73" name="Google Shape;73;p18"/>
          <p:cNvSpPr txBox="1"/>
          <p:nvPr/>
        </p:nvSpPr>
        <p:spPr>
          <a:xfrm>
            <a:off x="364211" y="6581001"/>
            <a:ext cx="3286477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2020 NucleusTeq. All Rights Reserves | Confidential and Proprietary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325463" y="365126"/>
            <a:ext cx="11515241" cy="55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3C7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" name="Google Shape;8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" name="Google Shape;8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e6ae79d73f_0_66"/>
          <p:cNvSpPr txBox="1">
            <a:spLocks noGrp="1"/>
          </p:cNvSpPr>
          <p:nvPr>
            <p:ph type="title"/>
          </p:nvPr>
        </p:nvSpPr>
        <p:spPr>
          <a:xfrm>
            <a:off x="325463" y="365126"/>
            <a:ext cx="115152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3C76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rgbClr val="243C76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" name="Google Shape;11;ge6ae79d73f_0_66"/>
          <p:cNvSpPr txBox="1">
            <a:spLocks noGrp="1"/>
          </p:cNvSpPr>
          <p:nvPr>
            <p:ph type="body" idx="1"/>
          </p:nvPr>
        </p:nvSpPr>
        <p:spPr>
          <a:xfrm>
            <a:off x="325463" y="1100380"/>
            <a:ext cx="11515200" cy="5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rgbClr val="1F3864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rgbClr val="0070C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rgbClr val="1F3864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ge6ae79d73f_0_66"/>
          <p:cNvSpPr/>
          <p:nvPr/>
        </p:nvSpPr>
        <p:spPr>
          <a:xfrm>
            <a:off x="0" y="6568253"/>
            <a:ext cx="12192000" cy="289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" name="Google Shape;13;ge6ae79d73f_0_66"/>
          <p:cNvSpPr txBox="1">
            <a:spLocks noGrp="1"/>
          </p:cNvSpPr>
          <p:nvPr>
            <p:ph type="sldNum" idx="12"/>
          </p:nvPr>
        </p:nvSpPr>
        <p:spPr>
          <a:xfrm>
            <a:off x="11496511" y="6553109"/>
            <a:ext cx="4119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4" name="Google Shape;14;ge6ae79d73f_0_66"/>
          <p:cNvSpPr txBox="1"/>
          <p:nvPr/>
        </p:nvSpPr>
        <p:spPr>
          <a:xfrm>
            <a:off x="364211" y="6581001"/>
            <a:ext cx="32865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2020 NucleusTeq. All Rights Reserves | Confidential and Proprietary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" name="Google Shape;15;ge6ae79d73f_0_66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0165536" y="472698"/>
            <a:ext cx="1825580" cy="28974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>
            <a:spLocks noGrp="1"/>
          </p:cNvSpPr>
          <p:nvPr>
            <p:ph type="title"/>
          </p:nvPr>
        </p:nvSpPr>
        <p:spPr>
          <a:xfrm>
            <a:off x="325463" y="365126"/>
            <a:ext cx="11515241" cy="55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3C76"/>
              </a:buClr>
              <a:buSzPts val="2800"/>
              <a:buFont typeface="Arial" panose="020B0604020202020204"/>
              <a:buNone/>
              <a:defRPr sz="2800" b="1" i="0" u="none" strike="noStrike" cap="none">
                <a:solidFill>
                  <a:srgbClr val="243C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" name="Google Shape;57;p16"/>
          <p:cNvSpPr txBox="1">
            <a:spLocks noGrp="1"/>
          </p:cNvSpPr>
          <p:nvPr>
            <p:ph type="body" idx="1"/>
          </p:nvPr>
        </p:nvSpPr>
        <p:spPr>
          <a:xfrm>
            <a:off x="325463" y="1100380"/>
            <a:ext cx="11515241" cy="5284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rgbClr val="1F386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rgbClr val="0070C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rgbClr val="1F386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" name="Google Shape;58;p16"/>
          <p:cNvSpPr/>
          <p:nvPr/>
        </p:nvSpPr>
        <p:spPr>
          <a:xfrm>
            <a:off x="0" y="6568253"/>
            <a:ext cx="12192000" cy="28974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9" name="Google Shape;59;p16"/>
          <p:cNvSpPr txBox="1">
            <a:spLocks noGrp="1"/>
          </p:cNvSpPr>
          <p:nvPr>
            <p:ph type="sldNum" idx="12"/>
          </p:nvPr>
        </p:nvSpPr>
        <p:spPr>
          <a:xfrm>
            <a:off x="11496511" y="6553109"/>
            <a:ext cx="411997" cy="28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  <a:defRPr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0" name="Google Shape;60;p16"/>
          <p:cNvSpPr txBox="1"/>
          <p:nvPr/>
        </p:nvSpPr>
        <p:spPr>
          <a:xfrm>
            <a:off x="364211" y="6581001"/>
            <a:ext cx="3286477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20204"/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2020 NucleusTeq. All Rights Reserves | Confidential and Proprietary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1" name="Google Shape;61;p1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165536" y="472698"/>
            <a:ext cx="1825581" cy="28974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46000"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6ae79d73f_0_5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3C76"/>
              </a:buClr>
              <a:buSzPts val="6000"/>
              <a:buFont typeface="Poppins" panose="00000500000000000000"/>
              <a:buNone/>
            </a:pPr>
            <a:r>
              <a:rPr lang="en-US"/>
              <a:t> </a:t>
            </a:r>
            <a:endParaRPr lang="en-US"/>
          </a:p>
        </p:txBody>
      </p:sp>
      <p:pic>
        <p:nvPicPr>
          <p:cNvPr id="109" name="Google Shape;109;ge6ae79d73f_0_5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184945" y="1645040"/>
            <a:ext cx="5820841" cy="92385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e6ae79d73f_0_56"/>
          <p:cNvSpPr txBox="1"/>
          <p:nvPr/>
        </p:nvSpPr>
        <p:spPr>
          <a:xfrm>
            <a:off x="3799840" y="2905760"/>
            <a:ext cx="4592320" cy="104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 panose="020B0604020202020204"/>
              <a:buNone/>
            </a:pPr>
            <a:r>
              <a:rPr lang="en-IN" altLang="en-US" sz="4400" b="1" i="0" u="none" strike="noStrike" cap="none" dirty="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Assessment Portal</a:t>
            </a:r>
            <a:endParaRPr lang="en-IN" altLang="en-US" sz="4400" b="1" i="0" u="none" strike="noStrike" cap="none" dirty="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2" name="Google Shape;112;ge6ae79d73f_0_56"/>
          <p:cNvSpPr/>
          <p:nvPr/>
        </p:nvSpPr>
        <p:spPr>
          <a:xfrm>
            <a:off x="0" y="6568253"/>
            <a:ext cx="12192000" cy="289800"/>
          </a:xfrm>
          <a:prstGeom prst="rect">
            <a:avLst/>
          </a:prstGeom>
          <a:solidFill>
            <a:srgbClr val="243C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 panose="020B0604020202020204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2020 NucleusTeq. All Rights Reserves | Confidential and Proprietary</a:t>
            </a:r>
            <a:endParaRPr sz="1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ge6ae79d73f_0_56"/>
          <p:cNvSpPr/>
          <p:nvPr/>
        </p:nvSpPr>
        <p:spPr>
          <a:xfrm>
            <a:off x="0" y="6568253"/>
            <a:ext cx="12192000" cy="289800"/>
          </a:xfrm>
          <a:prstGeom prst="rect">
            <a:avLst/>
          </a:prstGeom>
          <a:solidFill>
            <a:srgbClr val="243C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243C76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4" name="Google Shape;114;ge6ae79d73f_0_56"/>
          <p:cNvSpPr txBox="1"/>
          <p:nvPr/>
        </p:nvSpPr>
        <p:spPr>
          <a:xfrm>
            <a:off x="0" y="6537650"/>
            <a:ext cx="590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2023 NucleusTeq. All Rights Reserved | Confidential and Proprietary</a:t>
            </a:r>
            <a:endParaRPr sz="17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Google Shape;111;ge6ae79d73f_0_56"/>
          <p:cNvSpPr txBox="1"/>
          <p:nvPr/>
        </p:nvSpPr>
        <p:spPr>
          <a:xfrm>
            <a:off x="9117965" y="4828540"/>
            <a:ext cx="3074035" cy="104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 panose="020B0604020202020204"/>
              <a:buNone/>
            </a:pPr>
            <a:r>
              <a:rPr lang="en-IN" altLang="en-US" sz="3200" b="1" dirty="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Presented By</a:t>
            </a:r>
            <a:endParaRPr lang="en-US" sz="3200" b="1" dirty="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 panose="020B0604020202020204"/>
              <a:buNone/>
            </a:pPr>
            <a:r>
              <a:rPr lang="en-IN" sz="2800" b="0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Kaki Jaya Madhuri</a:t>
            </a:r>
            <a:endParaRPr lang="en-IN" sz="28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Google Shape;111;ge6ae79d73f_0_56"/>
          <p:cNvSpPr txBox="1"/>
          <p:nvPr/>
        </p:nvSpPr>
        <p:spPr>
          <a:xfrm>
            <a:off x="232410" y="4837430"/>
            <a:ext cx="5770245" cy="104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 panose="020B0604020202020204"/>
              <a:buNone/>
            </a:pPr>
            <a:r>
              <a:rPr lang="en-US" sz="3200" b="1" i="0" u="none" strike="noStrike" cap="none" dirty="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Project Owner</a:t>
            </a:r>
            <a:r>
              <a:rPr lang="en-IN" altLang="en-US" sz="3200" b="1" i="0" u="none" strike="noStrike" cap="none" dirty="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</a:t>
            </a:r>
            <a:endParaRPr lang="en-US" sz="3200" b="1" i="0" u="none" strike="noStrike" cap="none" dirty="0">
              <a:solidFill>
                <a:schemeClr val="dk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 panose="020B0604020202020204"/>
              <a:buNone/>
            </a:pPr>
            <a:r>
              <a:rPr lang="en-IN" sz="2800" b="0" i="0" u="none" strike="noStrike" cap="none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Animesh Dhengre &amp; Anuj Pandey</a:t>
            </a:r>
            <a:endParaRPr lang="en-IN" sz="28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c46cb84dc_2_68"/>
          <p:cNvSpPr txBox="1">
            <a:spLocks noGrp="1"/>
          </p:cNvSpPr>
          <p:nvPr>
            <p:ph type="body" idx="1"/>
          </p:nvPr>
        </p:nvSpPr>
        <p:spPr>
          <a:xfrm>
            <a:off x="346200" y="1041533"/>
            <a:ext cx="114996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b="1" dirty="0">
                <a:solidFill>
                  <a:srgbClr val="243C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Sequence Diagram</a:t>
            </a:r>
            <a:endParaRPr lang="en-IN" b="1" dirty="0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gcc46cb84dc_2_68"/>
          <p:cNvSpPr/>
          <p:nvPr/>
        </p:nvSpPr>
        <p:spPr>
          <a:xfrm>
            <a:off x="0" y="6568253"/>
            <a:ext cx="12192000" cy="289800"/>
          </a:xfrm>
          <a:prstGeom prst="rect">
            <a:avLst/>
          </a:prstGeom>
          <a:solidFill>
            <a:srgbClr val="243C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gcc46cb84dc_2_68"/>
          <p:cNvSpPr txBox="1"/>
          <p:nvPr/>
        </p:nvSpPr>
        <p:spPr>
          <a:xfrm>
            <a:off x="0" y="6537650"/>
            <a:ext cx="590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2023 NucleusTeq. All Rights Reserved | Confidential and Proprietary</a:t>
            </a:r>
            <a:endParaRPr sz="17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116330" y="1865630"/>
            <a:ext cx="2851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/>
              <a:t>Student :</a:t>
            </a:r>
            <a:endParaRPr lang="en-IN" altLang="en-US" sz="2400"/>
          </a:p>
        </p:txBody>
      </p:sp>
      <p:pic>
        <p:nvPicPr>
          <p:cNvPr id="2" name="Picture 1" descr="AssessmentPortal_Sequence_Stude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0620" y="1823720"/>
            <a:ext cx="8587105" cy="47148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c46cb84dc_2_68"/>
          <p:cNvSpPr txBox="1">
            <a:spLocks noGrp="1"/>
          </p:cNvSpPr>
          <p:nvPr>
            <p:ph type="body" idx="1"/>
          </p:nvPr>
        </p:nvSpPr>
        <p:spPr>
          <a:xfrm>
            <a:off x="346200" y="1041533"/>
            <a:ext cx="114996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b="1" dirty="0">
                <a:solidFill>
                  <a:srgbClr val="243C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ER Diagram</a:t>
            </a:r>
            <a:endParaRPr lang="en-IN" b="1" dirty="0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gcc46cb84dc_2_68"/>
          <p:cNvSpPr/>
          <p:nvPr/>
        </p:nvSpPr>
        <p:spPr>
          <a:xfrm>
            <a:off x="0" y="6568253"/>
            <a:ext cx="12192000" cy="289800"/>
          </a:xfrm>
          <a:prstGeom prst="rect">
            <a:avLst/>
          </a:prstGeom>
          <a:solidFill>
            <a:srgbClr val="243C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gcc46cb84dc_2_68"/>
          <p:cNvSpPr txBox="1"/>
          <p:nvPr/>
        </p:nvSpPr>
        <p:spPr>
          <a:xfrm>
            <a:off x="0" y="6537650"/>
            <a:ext cx="590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2023 NucleusTeq. All Rights Reserved | Confidential and Proprietary</a:t>
            </a:r>
            <a:endParaRPr sz="17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" name="Picture 1" descr="AssessmentPortal_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8225" y="1641475"/>
            <a:ext cx="10210165" cy="47015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c46cb84dc_2_68"/>
          <p:cNvSpPr txBox="1">
            <a:spLocks noGrp="1"/>
          </p:cNvSpPr>
          <p:nvPr>
            <p:ph type="body" idx="1"/>
          </p:nvPr>
        </p:nvSpPr>
        <p:spPr>
          <a:xfrm>
            <a:off x="346200" y="1041533"/>
            <a:ext cx="114996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b="1" dirty="0">
                <a:solidFill>
                  <a:srgbClr val="243C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Screenshots</a:t>
            </a:r>
            <a:endParaRPr lang="en-IN" b="1" dirty="0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gcc46cb84dc_2_68"/>
          <p:cNvSpPr/>
          <p:nvPr/>
        </p:nvSpPr>
        <p:spPr>
          <a:xfrm>
            <a:off x="0" y="6568253"/>
            <a:ext cx="12192000" cy="289800"/>
          </a:xfrm>
          <a:prstGeom prst="rect">
            <a:avLst/>
          </a:prstGeom>
          <a:solidFill>
            <a:srgbClr val="243C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gcc46cb84dc_2_68"/>
          <p:cNvSpPr txBox="1"/>
          <p:nvPr/>
        </p:nvSpPr>
        <p:spPr>
          <a:xfrm>
            <a:off x="0" y="6537650"/>
            <a:ext cx="590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2023 NucleusTeq. All Rights Reserved | Confidential and Proprietary</a:t>
            </a:r>
            <a:endParaRPr sz="17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123950" y="1653540"/>
            <a:ext cx="295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>
                <a:solidFill>
                  <a:schemeClr val="tx1"/>
                </a:solidFill>
              </a:rPr>
              <a:t>Login Page :</a:t>
            </a:r>
            <a:endParaRPr lang="en-IN" altLang="en-US" sz="2400">
              <a:solidFill>
                <a:schemeClr val="tx1"/>
              </a:solidFill>
            </a:endParaRPr>
          </a:p>
        </p:txBody>
      </p:sp>
      <p:pic>
        <p:nvPicPr>
          <p:cNvPr id="4" name="Picture 3" descr="Login_P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4585" y="2207895"/>
            <a:ext cx="10282555" cy="41224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c46cb84dc_2_68"/>
          <p:cNvSpPr txBox="1">
            <a:spLocks noGrp="1"/>
          </p:cNvSpPr>
          <p:nvPr>
            <p:ph type="body" idx="1"/>
          </p:nvPr>
        </p:nvSpPr>
        <p:spPr>
          <a:xfrm>
            <a:off x="346200" y="1041533"/>
            <a:ext cx="114996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b="1" dirty="0">
                <a:solidFill>
                  <a:srgbClr val="243C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Screenshots</a:t>
            </a:r>
            <a:endParaRPr lang="en-IN" b="1" dirty="0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gcc46cb84dc_2_68"/>
          <p:cNvSpPr/>
          <p:nvPr/>
        </p:nvSpPr>
        <p:spPr>
          <a:xfrm>
            <a:off x="0" y="6568253"/>
            <a:ext cx="12192000" cy="289800"/>
          </a:xfrm>
          <a:prstGeom prst="rect">
            <a:avLst/>
          </a:prstGeom>
          <a:solidFill>
            <a:srgbClr val="243C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gcc46cb84dc_2_68"/>
          <p:cNvSpPr txBox="1"/>
          <p:nvPr/>
        </p:nvSpPr>
        <p:spPr>
          <a:xfrm>
            <a:off x="0" y="6537650"/>
            <a:ext cx="590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2023 NucleusTeq. All Rights Reserved | Confidential and Proprietary</a:t>
            </a:r>
            <a:endParaRPr sz="17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123950" y="1653540"/>
            <a:ext cx="295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>
                <a:solidFill>
                  <a:schemeClr val="tx1"/>
                </a:solidFill>
              </a:rPr>
              <a:t>Register Page :</a:t>
            </a:r>
            <a:endParaRPr lang="en-IN" altLang="en-US" sz="2400">
              <a:solidFill>
                <a:schemeClr val="tx1"/>
              </a:solidFill>
            </a:endParaRPr>
          </a:p>
        </p:txBody>
      </p:sp>
      <p:pic>
        <p:nvPicPr>
          <p:cNvPr id="4" name="Picture 3" descr="Register_Email_P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840" y="2187575"/>
            <a:ext cx="10154920" cy="42595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c46cb84dc_2_68"/>
          <p:cNvSpPr txBox="1">
            <a:spLocks noGrp="1"/>
          </p:cNvSpPr>
          <p:nvPr>
            <p:ph type="body" idx="1"/>
          </p:nvPr>
        </p:nvSpPr>
        <p:spPr>
          <a:xfrm>
            <a:off x="346200" y="1041533"/>
            <a:ext cx="114996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b="1" dirty="0">
                <a:solidFill>
                  <a:srgbClr val="243C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Screenshots</a:t>
            </a:r>
            <a:endParaRPr lang="en-IN" b="1" dirty="0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gcc46cb84dc_2_68"/>
          <p:cNvSpPr/>
          <p:nvPr/>
        </p:nvSpPr>
        <p:spPr>
          <a:xfrm>
            <a:off x="0" y="6568253"/>
            <a:ext cx="12192000" cy="289800"/>
          </a:xfrm>
          <a:prstGeom prst="rect">
            <a:avLst/>
          </a:prstGeom>
          <a:solidFill>
            <a:srgbClr val="243C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gcc46cb84dc_2_68"/>
          <p:cNvSpPr txBox="1"/>
          <p:nvPr/>
        </p:nvSpPr>
        <p:spPr>
          <a:xfrm>
            <a:off x="0" y="6537650"/>
            <a:ext cx="590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2023 NucleusTeq. All Rights Reserved | Confidential and Proprietary</a:t>
            </a:r>
            <a:endParaRPr sz="17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123950" y="1653540"/>
            <a:ext cx="295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>
                <a:solidFill>
                  <a:schemeClr val="tx1"/>
                </a:solidFill>
              </a:rPr>
              <a:t>Register Page :</a:t>
            </a:r>
            <a:endParaRPr lang="en-IN" altLang="en-US" sz="2400">
              <a:solidFill>
                <a:schemeClr val="tx1"/>
              </a:solidFill>
            </a:endParaRPr>
          </a:p>
        </p:txBody>
      </p:sp>
      <p:pic>
        <p:nvPicPr>
          <p:cNvPr id="3" name="Picture 2" descr="Register_Password_P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2196465"/>
            <a:ext cx="10290810" cy="42202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c46cb84dc_2_68"/>
          <p:cNvSpPr txBox="1">
            <a:spLocks noGrp="1"/>
          </p:cNvSpPr>
          <p:nvPr>
            <p:ph type="body" idx="1"/>
          </p:nvPr>
        </p:nvSpPr>
        <p:spPr>
          <a:xfrm>
            <a:off x="346200" y="1041533"/>
            <a:ext cx="114996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b="1" dirty="0">
                <a:solidFill>
                  <a:srgbClr val="243C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Screenshots</a:t>
            </a:r>
            <a:endParaRPr lang="en-IN" b="1" dirty="0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gcc46cb84dc_2_68"/>
          <p:cNvSpPr/>
          <p:nvPr/>
        </p:nvSpPr>
        <p:spPr>
          <a:xfrm>
            <a:off x="0" y="6568253"/>
            <a:ext cx="12192000" cy="289800"/>
          </a:xfrm>
          <a:prstGeom prst="rect">
            <a:avLst/>
          </a:prstGeom>
          <a:solidFill>
            <a:srgbClr val="243C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gcc46cb84dc_2_68"/>
          <p:cNvSpPr txBox="1"/>
          <p:nvPr/>
        </p:nvSpPr>
        <p:spPr>
          <a:xfrm>
            <a:off x="0" y="6537650"/>
            <a:ext cx="590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2023 NucleusTeq. All Rights Reserved | Confidential and Proprietary</a:t>
            </a:r>
            <a:endParaRPr sz="17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123950" y="1653540"/>
            <a:ext cx="295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>
                <a:solidFill>
                  <a:schemeClr val="tx1"/>
                </a:solidFill>
              </a:rPr>
              <a:t>Register Page :</a:t>
            </a:r>
            <a:endParaRPr lang="en-IN" altLang="en-US" sz="2400">
              <a:solidFill>
                <a:schemeClr val="tx1"/>
              </a:solidFill>
            </a:endParaRPr>
          </a:p>
        </p:txBody>
      </p:sp>
      <p:pic>
        <p:nvPicPr>
          <p:cNvPr id="3" name="Picture 2" descr="Register_Fields_P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2174240"/>
            <a:ext cx="10285095" cy="43014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c46cb84dc_2_68"/>
          <p:cNvSpPr txBox="1">
            <a:spLocks noGrp="1"/>
          </p:cNvSpPr>
          <p:nvPr>
            <p:ph type="body" idx="1"/>
          </p:nvPr>
        </p:nvSpPr>
        <p:spPr>
          <a:xfrm>
            <a:off x="346200" y="1041533"/>
            <a:ext cx="114996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b="1" dirty="0">
                <a:solidFill>
                  <a:srgbClr val="243C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Screenshots</a:t>
            </a:r>
            <a:endParaRPr lang="en-IN" b="1" dirty="0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gcc46cb84dc_2_68"/>
          <p:cNvSpPr/>
          <p:nvPr/>
        </p:nvSpPr>
        <p:spPr>
          <a:xfrm>
            <a:off x="0" y="6568253"/>
            <a:ext cx="12192000" cy="289800"/>
          </a:xfrm>
          <a:prstGeom prst="rect">
            <a:avLst/>
          </a:prstGeom>
          <a:solidFill>
            <a:srgbClr val="243C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gcc46cb84dc_2_68"/>
          <p:cNvSpPr txBox="1"/>
          <p:nvPr/>
        </p:nvSpPr>
        <p:spPr>
          <a:xfrm>
            <a:off x="0" y="6537650"/>
            <a:ext cx="590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2023 NucleusTeq. All Rights Reserved | Confidential and Proprietary</a:t>
            </a:r>
            <a:endParaRPr sz="17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123950" y="1653540"/>
            <a:ext cx="2952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>
                <a:solidFill>
                  <a:schemeClr val="tx1"/>
                </a:solidFill>
              </a:rPr>
              <a:t>Admin Home Page :</a:t>
            </a:r>
            <a:endParaRPr lang="en-IN" altLang="en-US" sz="2400">
              <a:solidFill>
                <a:schemeClr val="tx1"/>
              </a:solidFill>
            </a:endParaRPr>
          </a:p>
        </p:txBody>
      </p:sp>
      <p:pic>
        <p:nvPicPr>
          <p:cNvPr id="4" name="Picture 3" descr="Category_P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2317750"/>
            <a:ext cx="10412095" cy="40163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c46cb84dc_2_68"/>
          <p:cNvSpPr txBox="1">
            <a:spLocks noGrp="1"/>
          </p:cNvSpPr>
          <p:nvPr>
            <p:ph type="body" idx="1"/>
          </p:nvPr>
        </p:nvSpPr>
        <p:spPr>
          <a:xfrm>
            <a:off x="346200" y="1041533"/>
            <a:ext cx="114996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b="1" dirty="0">
                <a:solidFill>
                  <a:srgbClr val="243C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Screenshots</a:t>
            </a:r>
            <a:endParaRPr lang="en-IN" b="1" dirty="0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gcc46cb84dc_2_68"/>
          <p:cNvSpPr/>
          <p:nvPr/>
        </p:nvSpPr>
        <p:spPr>
          <a:xfrm>
            <a:off x="0" y="6568253"/>
            <a:ext cx="12192000" cy="289800"/>
          </a:xfrm>
          <a:prstGeom prst="rect">
            <a:avLst/>
          </a:prstGeom>
          <a:solidFill>
            <a:srgbClr val="243C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gcc46cb84dc_2_68"/>
          <p:cNvSpPr txBox="1"/>
          <p:nvPr/>
        </p:nvSpPr>
        <p:spPr>
          <a:xfrm>
            <a:off x="0" y="6537650"/>
            <a:ext cx="590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2023 NucleusTeq. All Rights Reserved | Confidential and Proprietary</a:t>
            </a:r>
            <a:endParaRPr sz="17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123950" y="1653540"/>
            <a:ext cx="3315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>
                <a:solidFill>
                  <a:schemeClr val="tx1"/>
                </a:solidFill>
              </a:rPr>
              <a:t>Student Home Page :</a:t>
            </a:r>
            <a:endParaRPr lang="en-IN" altLang="en-US" sz="2400">
              <a:solidFill>
                <a:schemeClr val="tx1"/>
              </a:solidFill>
            </a:endParaRPr>
          </a:p>
        </p:txBody>
      </p:sp>
      <p:pic>
        <p:nvPicPr>
          <p:cNvPr id="3" name="Picture 2" descr="Student_HomeP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2273300"/>
            <a:ext cx="10381615" cy="42646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c46cb84dc_2_68"/>
          <p:cNvSpPr txBox="1">
            <a:spLocks noGrp="1"/>
          </p:cNvSpPr>
          <p:nvPr>
            <p:ph type="body" idx="1"/>
          </p:nvPr>
        </p:nvSpPr>
        <p:spPr>
          <a:xfrm>
            <a:off x="346200" y="1041533"/>
            <a:ext cx="114996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b="1" dirty="0">
                <a:solidFill>
                  <a:srgbClr val="243C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Screenshots</a:t>
            </a:r>
            <a:endParaRPr lang="en-IN" b="1" dirty="0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gcc46cb84dc_2_68"/>
          <p:cNvSpPr/>
          <p:nvPr/>
        </p:nvSpPr>
        <p:spPr>
          <a:xfrm>
            <a:off x="0" y="6568253"/>
            <a:ext cx="12192000" cy="289800"/>
          </a:xfrm>
          <a:prstGeom prst="rect">
            <a:avLst/>
          </a:prstGeom>
          <a:solidFill>
            <a:srgbClr val="243C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gcc46cb84dc_2_68"/>
          <p:cNvSpPr txBox="1"/>
          <p:nvPr/>
        </p:nvSpPr>
        <p:spPr>
          <a:xfrm>
            <a:off x="0" y="6537650"/>
            <a:ext cx="590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2023 NucleusTeq. All Rights Reserved | Confidential and Proprietary</a:t>
            </a:r>
            <a:endParaRPr sz="17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123950" y="1653540"/>
            <a:ext cx="4055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>
                <a:solidFill>
                  <a:schemeClr val="tx1"/>
                </a:solidFill>
              </a:rPr>
              <a:t>Add/Update Category Page:</a:t>
            </a:r>
            <a:endParaRPr lang="en-IN" altLang="en-US" sz="2400">
              <a:solidFill>
                <a:schemeClr val="tx1"/>
              </a:solidFill>
            </a:endParaRPr>
          </a:p>
        </p:txBody>
      </p:sp>
      <p:pic>
        <p:nvPicPr>
          <p:cNvPr id="4" name="Picture 3" descr="AddCategory_Page"/>
          <p:cNvPicPr>
            <a:picLocks noChangeAspect="1"/>
          </p:cNvPicPr>
          <p:nvPr/>
        </p:nvPicPr>
        <p:blipFill>
          <a:blip r:embed="rId1"/>
          <a:srcRect l="24846" t="32297" r="26298" b="5101"/>
          <a:stretch>
            <a:fillRect/>
          </a:stretch>
        </p:blipFill>
        <p:spPr>
          <a:xfrm>
            <a:off x="920115" y="2223770"/>
            <a:ext cx="6367145" cy="4204970"/>
          </a:xfrm>
          <a:prstGeom prst="rect">
            <a:avLst/>
          </a:prstGeom>
        </p:spPr>
      </p:pic>
      <p:pic>
        <p:nvPicPr>
          <p:cNvPr id="5" name="Picture 4" descr="UpdateCategory_Page"/>
          <p:cNvPicPr>
            <a:picLocks noChangeAspect="1"/>
          </p:cNvPicPr>
          <p:nvPr/>
        </p:nvPicPr>
        <p:blipFill>
          <a:blip r:embed="rId2"/>
          <a:srcRect l="29114" t="30872" r="30725" b="1445"/>
          <a:stretch>
            <a:fillRect/>
          </a:stretch>
        </p:blipFill>
        <p:spPr>
          <a:xfrm>
            <a:off x="6217920" y="2114550"/>
            <a:ext cx="5248910" cy="44538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c46cb84dc_2_68"/>
          <p:cNvSpPr txBox="1">
            <a:spLocks noGrp="1"/>
          </p:cNvSpPr>
          <p:nvPr>
            <p:ph type="body" idx="1"/>
          </p:nvPr>
        </p:nvSpPr>
        <p:spPr>
          <a:xfrm>
            <a:off x="346200" y="1041533"/>
            <a:ext cx="114996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b="1" dirty="0">
                <a:solidFill>
                  <a:srgbClr val="243C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Screenshots</a:t>
            </a:r>
            <a:endParaRPr lang="en-IN" b="1" dirty="0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gcc46cb84dc_2_68"/>
          <p:cNvSpPr/>
          <p:nvPr/>
        </p:nvSpPr>
        <p:spPr>
          <a:xfrm>
            <a:off x="0" y="6568253"/>
            <a:ext cx="12192000" cy="289800"/>
          </a:xfrm>
          <a:prstGeom prst="rect">
            <a:avLst/>
          </a:prstGeom>
          <a:solidFill>
            <a:srgbClr val="243C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gcc46cb84dc_2_68"/>
          <p:cNvSpPr txBox="1"/>
          <p:nvPr/>
        </p:nvSpPr>
        <p:spPr>
          <a:xfrm>
            <a:off x="0" y="6537650"/>
            <a:ext cx="590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2023 NucleusTeq. All Rights Reserved | Confidential and Proprietary</a:t>
            </a:r>
            <a:endParaRPr sz="17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123950" y="1653540"/>
            <a:ext cx="3315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>
                <a:solidFill>
                  <a:schemeClr val="tx1"/>
                </a:solidFill>
              </a:rPr>
              <a:t>Quiz Page :</a:t>
            </a:r>
            <a:endParaRPr lang="en-IN" altLang="en-US" sz="2400">
              <a:solidFill>
                <a:schemeClr val="tx1"/>
              </a:solidFill>
            </a:endParaRPr>
          </a:p>
        </p:txBody>
      </p:sp>
      <p:pic>
        <p:nvPicPr>
          <p:cNvPr id="4" name="Picture 3" descr="Quiz_Paga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2262505"/>
            <a:ext cx="10292080" cy="41268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cf0da7aa95_1_0"/>
          <p:cNvPicPr preferRelativeResize="0"/>
          <p:nvPr/>
        </p:nvPicPr>
        <p:blipFill rotWithShape="1">
          <a:blip r:embed="rId1"/>
          <a:srcRect t="11040" r="7244" b="11040"/>
          <a:stretch>
            <a:fillRect/>
          </a:stretch>
        </p:blipFill>
        <p:spPr>
          <a:xfrm>
            <a:off x="4572000" y="1295400"/>
            <a:ext cx="7620000" cy="4267200"/>
          </a:xfrm>
          <a:custGeom>
            <a:avLst/>
            <a:gdLst/>
            <a:ahLst/>
            <a:cxnLst/>
            <a:rect l="l" t="t" r="r" b="b"/>
            <a:pathLst>
              <a:path w="7620000" h="4267200" extrusionOk="0">
                <a:moveTo>
                  <a:pt x="552176" y="0"/>
                </a:moveTo>
                <a:lnTo>
                  <a:pt x="7620000" y="0"/>
                </a:lnTo>
                <a:lnTo>
                  <a:pt x="7620000" y="4267200"/>
                </a:lnTo>
                <a:lnTo>
                  <a:pt x="552176" y="4267200"/>
                </a:lnTo>
                <a:cubicBezTo>
                  <a:pt x="247218" y="4267200"/>
                  <a:pt x="0" y="4019982"/>
                  <a:pt x="0" y="3715024"/>
                </a:cubicBezTo>
                <a:lnTo>
                  <a:pt x="0" y="552176"/>
                </a:lnTo>
                <a:cubicBezTo>
                  <a:pt x="0" y="247218"/>
                  <a:pt x="247218" y="0"/>
                  <a:pt x="55217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0" name="Google Shape;160;gcf0da7aa95_1_0"/>
          <p:cNvSpPr/>
          <p:nvPr/>
        </p:nvSpPr>
        <p:spPr>
          <a:xfrm>
            <a:off x="4572000" y="1295400"/>
            <a:ext cx="7620000" cy="4267200"/>
          </a:xfrm>
          <a:custGeom>
            <a:avLst/>
            <a:gdLst/>
            <a:ahLst/>
            <a:cxnLst/>
            <a:rect l="l" t="t" r="r" b="b"/>
            <a:pathLst>
              <a:path w="7620000" h="4267200" extrusionOk="0">
                <a:moveTo>
                  <a:pt x="552176" y="0"/>
                </a:moveTo>
                <a:lnTo>
                  <a:pt x="7620000" y="0"/>
                </a:lnTo>
                <a:lnTo>
                  <a:pt x="7620000" y="4267200"/>
                </a:lnTo>
                <a:lnTo>
                  <a:pt x="552176" y="4267200"/>
                </a:lnTo>
                <a:cubicBezTo>
                  <a:pt x="247218" y="4267200"/>
                  <a:pt x="0" y="4019982"/>
                  <a:pt x="0" y="3715024"/>
                </a:cubicBezTo>
                <a:lnTo>
                  <a:pt x="0" y="552176"/>
                </a:lnTo>
                <a:cubicBezTo>
                  <a:pt x="0" y="247218"/>
                  <a:pt x="247218" y="0"/>
                  <a:pt x="552176" y="0"/>
                </a:cubicBezTo>
                <a:close/>
              </a:path>
            </a:pathLst>
          </a:custGeom>
          <a:gradFill>
            <a:gsLst>
              <a:gs pos="0">
                <a:srgbClr val="7F7F7F">
                  <a:alpha val="72156"/>
                </a:srgbClr>
              </a:gs>
              <a:gs pos="100000">
                <a:srgbClr val="3F3F3F">
                  <a:alpha val="89019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gcf0da7aa95_1_0"/>
          <p:cNvSpPr/>
          <p:nvPr/>
        </p:nvSpPr>
        <p:spPr>
          <a:xfrm>
            <a:off x="533399" y="2490952"/>
            <a:ext cx="6151200" cy="1876200"/>
          </a:xfrm>
          <a:prstGeom prst="roundRect">
            <a:avLst>
              <a:gd name="adj" fmla="val 50000"/>
            </a:avLst>
          </a:prstGeom>
          <a:solidFill>
            <a:srgbClr val="243C76"/>
          </a:solidFill>
          <a:ln>
            <a:noFill/>
          </a:ln>
          <a:effectLst>
            <a:outerShdw blurRad="508000" dist="381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" name="Google Shape;162;gcf0da7aa95_1_0"/>
          <p:cNvSpPr txBox="1">
            <a:spLocks noGrp="1"/>
          </p:cNvSpPr>
          <p:nvPr>
            <p:ph type="title"/>
          </p:nvPr>
        </p:nvSpPr>
        <p:spPr>
          <a:xfrm>
            <a:off x="2574500" y="2819600"/>
            <a:ext cx="37998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 panose="020B0604020202020204"/>
              <a:buNone/>
            </a:pPr>
            <a:r>
              <a:rPr lang="en-US" sz="4400" i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Agenda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3" name="Google Shape;163;gcf0da7aa95_1_0"/>
          <p:cNvSpPr/>
          <p:nvPr/>
        </p:nvSpPr>
        <p:spPr>
          <a:xfrm>
            <a:off x="831408" y="2770094"/>
            <a:ext cx="1317900" cy="13179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444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" name="Google Shape;164;gcf0da7aa95_1_0"/>
          <p:cNvSpPr txBox="1"/>
          <p:nvPr/>
        </p:nvSpPr>
        <p:spPr>
          <a:xfrm>
            <a:off x="7842250" y="2700655"/>
            <a:ext cx="2670175" cy="193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 panose="020B0604020202020204"/>
              <a:buChar char="●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/>
              </a:rPr>
              <a:t>Project Overview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 panose="020B0604020202020204"/>
              <a:buChar char="●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/>
              </a:rPr>
              <a:t>Use Case Diagram</a:t>
            </a:r>
            <a:endParaRPr lang="en-US" sz="2000" b="0" i="0" u="none" strike="noStrike" cap="none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 panose="020B0604020202020204"/>
              <a:buChar char="●"/>
            </a:pP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Sequence Diagram</a:t>
            </a:r>
            <a:endParaRPr lang="en-US" sz="2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 panose="020B0604020202020204"/>
              <a:buChar char="●"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/>
              </a:rPr>
              <a:t>ER Diagram</a:t>
            </a:r>
            <a:endParaRPr lang="en-US" sz="2000" b="0" i="0" u="none" strike="noStrike" cap="none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 panose="020B0604020202020204"/>
              <a:buChar char="●"/>
            </a:pP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Screenshots</a:t>
            </a:r>
            <a:endParaRPr lang="en-US" sz="2000" b="0" i="0" u="none" strike="noStrike" cap="none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/>
              <a:buNone/>
            </a:pPr>
            <a:endParaRPr sz="1700" b="0" i="0" u="none" strike="noStrike" cap="none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/>
            </a:endParaRPr>
          </a:p>
        </p:txBody>
      </p:sp>
      <p:grpSp>
        <p:nvGrpSpPr>
          <p:cNvPr id="172" name="Google Shape;172;gcf0da7aa95_1_0"/>
          <p:cNvGrpSpPr/>
          <p:nvPr/>
        </p:nvGrpSpPr>
        <p:grpSpPr>
          <a:xfrm>
            <a:off x="1175571" y="3140285"/>
            <a:ext cx="629759" cy="577521"/>
            <a:chOff x="7005638" y="2909888"/>
            <a:chExt cx="344488" cy="315913"/>
          </a:xfrm>
        </p:grpSpPr>
        <p:sp>
          <p:nvSpPr>
            <p:cNvPr id="173" name="Google Shape;173;gcf0da7aa95_1_0"/>
            <p:cNvSpPr/>
            <p:nvPr/>
          </p:nvSpPr>
          <p:spPr>
            <a:xfrm>
              <a:off x="7140575" y="2909888"/>
              <a:ext cx="74700" cy="76200"/>
            </a:xfrm>
            <a:prstGeom prst="ellipse">
              <a:avLst/>
            </a:prstGeom>
            <a:noFill/>
            <a:ln w="1905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4" name="Google Shape;174;gcf0da7aa95_1_0"/>
            <p:cNvSpPr/>
            <p:nvPr/>
          </p:nvSpPr>
          <p:spPr>
            <a:xfrm>
              <a:off x="7261225" y="2940051"/>
              <a:ext cx="44400" cy="45900"/>
            </a:xfrm>
            <a:prstGeom prst="ellipse">
              <a:avLst/>
            </a:prstGeom>
            <a:noFill/>
            <a:ln w="1905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5" name="Google Shape;175;gcf0da7aa95_1_0"/>
            <p:cNvSpPr/>
            <p:nvPr/>
          </p:nvSpPr>
          <p:spPr>
            <a:xfrm>
              <a:off x="7050088" y="2940051"/>
              <a:ext cx="44400" cy="45900"/>
            </a:xfrm>
            <a:prstGeom prst="ellipse">
              <a:avLst/>
            </a:prstGeom>
            <a:noFill/>
            <a:ln w="1905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6" name="Google Shape;176;gcf0da7aa95_1_0"/>
            <p:cNvSpPr/>
            <p:nvPr/>
          </p:nvSpPr>
          <p:spPr>
            <a:xfrm>
              <a:off x="7005638" y="3170238"/>
              <a:ext cx="344488" cy="55563"/>
            </a:xfrm>
            <a:custGeom>
              <a:avLst/>
              <a:gdLst/>
              <a:ahLst/>
              <a:cxnLst/>
              <a:rect l="l" t="t" r="r" b="b"/>
              <a:pathLst>
                <a:path w="92" h="15" extrusionOk="0">
                  <a:moveTo>
                    <a:pt x="66" y="0"/>
                  </a:moveTo>
                  <a:cubicBezTo>
                    <a:pt x="81" y="1"/>
                    <a:pt x="92" y="4"/>
                    <a:pt x="92" y="7"/>
                  </a:cubicBezTo>
                  <a:cubicBezTo>
                    <a:pt x="92" y="11"/>
                    <a:pt x="71" y="15"/>
                    <a:pt x="46" y="15"/>
                  </a:cubicBezTo>
                  <a:cubicBezTo>
                    <a:pt x="21" y="15"/>
                    <a:pt x="0" y="11"/>
                    <a:pt x="0" y="7"/>
                  </a:cubicBezTo>
                  <a:cubicBezTo>
                    <a:pt x="0" y="4"/>
                    <a:pt x="11" y="1"/>
                    <a:pt x="26" y="0"/>
                  </a:cubicBezTo>
                </a:path>
              </a:pathLst>
            </a:custGeom>
            <a:noFill/>
            <a:ln w="19050" cap="rnd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7" name="Google Shape;177;gcf0da7aa95_1_0"/>
            <p:cNvSpPr/>
            <p:nvPr/>
          </p:nvSpPr>
          <p:spPr>
            <a:xfrm>
              <a:off x="7140575" y="3014663"/>
              <a:ext cx="74613" cy="136525"/>
            </a:xfrm>
            <a:custGeom>
              <a:avLst/>
              <a:gdLst/>
              <a:ahLst/>
              <a:cxnLst/>
              <a:rect l="l" t="t" r="r" b="b"/>
              <a:pathLst>
                <a:path w="20" h="36" extrusionOk="0">
                  <a:moveTo>
                    <a:pt x="2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lnTo>
                    <a:pt x="20" y="36"/>
                  </a:lnTo>
                  <a:close/>
                </a:path>
              </a:pathLst>
            </a:custGeom>
            <a:noFill/>
            <a:ln w="1905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8" name="Google Shape;178;gcf0da7aa95_1_0"/>
            <p:cNvSpPr/>
            <p:nvPr/>
          </p:nvSpPr>
          <p:spPr>
            <a:xfrm>
              <a:off x="7261225" y="3014663"/>
              <a:ext cx="44450" cy="106363"/>
            </a:xfrm>
            <a:custGeom>
              <a:avLst/>
              <a:gdLst/>
              <a:ahLst/>
              <a:cxnLst/>
              <a:rect l="l" t="t" r="r" b="b"/>
              <a:pathLst>
                <a:path w="12" h="28" extrusionOk="0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905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9" name="Google Shape;179;gcf0da7aa95_1_0"/>
            <p:cNvSpPr/>
            <p:nvPr/>
          </p:nvSpPr>
          <p:spPr>
            <a:xfrm>
              <a:off x="7050088" y="3014663"/>
              <a:ext cx="44450" cy="106363"/>
            </a:xfrm>
            <a:custGeom>
              <a:avLst/>
              <a:gdLst/>
              <a:ahLst/>
              <a:cxnLst/>
              <a:rect l="l" t="t" r="r" b="b"/>
              <a:pathLst>
                <a:path w="12" h="28" extrusionOk="0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1905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80" name="Google Shape;180;gcf0da7aa95_1_0"/>
          <p:cNvSpPr/>
          <p:nvPr/>
        </p:nvSpPr>
        <p:spPr>
          <a:xfrm>
            <a:off x="0" y="6568253"/>
            <a:ext cx="12192000" cy="289800"/>
          </a:xfrm>
          <a:prstGeom prst="rect">
            <a:avLst/>
          </a:prstGeom>
          <a:solidFill>
            <a:srgbClr val="243C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gcf0da7aa95_1_0"/>
          <p:cNvSpPr txBox="1"/>
          <p:nvPr/>
        </p:nvSpPr>
        <p:spPr>
          <a:xfrm>
            <a:off x="0" y="6537650"/>
            <a:ext cx="590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2023 NucleusTeq. All Rights Reserved | Confidential and Proprietary</a:t>
            </a:r>
            <a:endParaRPr sz="17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2" name="Google Shape;182;gcf0da7aa95_1_0"/>
          <p:cNvSpPr txBox="1"/>
          <p:nvPr/>
        </p:nvSpPr>
        <p:spPr>
          <a:xfrm>
            <a:off x="7842151" y="4710350"/>
            <a:ext cx="34137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 panose="02040502050405020303"/>
              <a:buNone/>
            </a:pPr>
            <a:endParaRPr sz="25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c46cb84dc_2_68"/>
          <p:cNvSpPr txBox="1">
            <a:spLocks noGrp="1"/>
          </p:cNvSpPr>
          <p:nvPr>
            <p:ph type="body" idx="1"/>
          </p:nvPr>
        </p:nvSpPr>
        <p:spPr>
          <a:xfrm>
            <a:off x="346200" y="1041533"/>
            <a:ext cx="114996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b="1" dirty="0">
                <a:solidFill>
                  <a:srgbClr val="243C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Screenshots</a:t>
            </a:r>
            <a:endParaRPr lang="en-IN" b="1" dirty="0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gcc46cb84dc_2_68"/>
          <p:cNvSpPr/>
          <p:nvPr/>
        </p:nvSpPr>
        <p:spPr>
          <a:xfrm>
            <a:off x="0" y="6568253"/>
            <a:ext cx="12192000" cy="289800"/>
          </a:xfrm>
          <a:prstGeom prst="rect">
            <a:avLst/>
          </a:prstGeom>
          <a:solidFill>
            <a:srgbClr val="243C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gcc46cb84dc_2_68"/>
          <p:cNvSpPr txBox="1"/>
          <p:nvPr/>
        </p:nvSpPr>
        <p:spPr>
          <a:xfrm>
            <a:off x="0" y="6537650"/>
            <a:ext cx="590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2023 NucleusTeq. All Rights Reserved | Confidential and Proprietary</a:t>
            </a:r>
            <a:endParaRPr sz="17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123950" y="1653540"/>
            <a:ext cx="3315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>
                <a:solidFill>
                  <a:schemeClr val="tx1"/>
                </a:solidFill>
              </a:rPr>
              <a:t>Questions Page :</a:t>
            </a:r>
            <a:endParaRPr lang="en-IN" altLang="en-US" sz="2400">
              <a:solidFill>
                <a:schemeClr val="tx1"/>
              </a:solidFill>
            </a:endParaRPr>
          </a:p>
        </p:txBody>
      </p:sp>
      <p:pic>
        <p:nvPicPr>
          <p:cNvPr id="3" name="Picture 2" descr="Questions_P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805" y="2312035"/>
            <a:ext cx="10563225" cy="4089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c46cb84dc_2_68"/>
          <p:cNvSpPr txBox="1">
            <a:spLocks noGrp="1"/>
          </p:cNvSpPr>
          <p:nvPr>
            <p:ph type="body" idx="1"/>
          </p:nvPr>
        </p:nvSpPr>
        <p:spPr>
          <a:xfrm>
            <a:off x="346200" y="1041533"/>
            <a:ext cx="114996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b="1" dirty="0">
                <a:solidFill>
                  <a:srgbClr val="243C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Screenshots</a:t>
            </a:r>
            <a:endParaRPr lang="en-IN" b="1" dirty="0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gcc46cb84dc_2_68"/>
          <p:cNvSpPr/>
          <p:nvPr/>
        </p:nvSpPr>
        <p:spPr>
          <a:xfrm>
            <a:off x="0" y="6568253"/>
            <a:ext cx="12192000" cy="289800"/>
          </a:xfrm>
          <a:prstGeom prst="rect">
            <a:avLst/>
          </a:prstGeom>
          <a:solidFill>
            <a:srgbClr val="243C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gcc46cb84dc_2_68"/>
          <p:cNvSpPr txBox="1"/>
          <p:nvPr/>
        </p:nvSpPr>
        <p:spPr>
          <a:xfrm>
            <a:off x="0" y="6537650"/>
            <a:ext cx="590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2023 NucleusTeq. All Rights Reserved | Confidential and Proprietary</a:t>
            </a:r>
            <a:endParaRPr sz="17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123950" y="1653540"/>
            <a:ext cx="3315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>
                <a:solidFill>
                  <a:schemeClr val="tx1"/>
                </a:solidFill>
              </a:rPr>
              <a:t>Test Page :</a:t>
            </a:r>
            <a:endParaRPr lang="en-IN" altLang="en-US" sz="2400">
              <a:solidFill>
                <a:schemeClr val="tx1"/>
              </a:solidFill>
            </a:endParaRPr>
          </a:p>
        </p:txBody>
      </p:sp>
      <p:pic>
        <p:nvPicPr>
          <p:cNvPr id="4" name="Picture 3" descr="Test_P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2182495"/>
            <a:ext cx="10260330" cy="42932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c46cb84dc_2_68"/>
          <p:cNvSpPr txBox="1">
            <a:spLocks noGrp="1"/>
          </p:cNvSpPr>
          <p:nvPr>
            <p:ph type="body" idx="1"/>
          </p:nvPr>
        </p:nvSpPr>
        <p:spPr>
          <a:xfrm>
            <a:off x="346200" y="1041533"/>
            <a:ext cx="114996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b="1" dirty="0">
                <a:solidFill>
                  <a:srgbClr val="243C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Screenshots</a:t>
            </a:r>
            <a:endParaRPr lang="en-IN" b="1" dirty="0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gcc46cb84dc_2_68"/>
          <p:cNvSpPr/>
          <p:nvPr/>
        </p:nvSpPr>
        <p:spPr>
          <a:xfrm>
            <a:off x="0" y="6568253"/>
            <a:ext cx="12192000" cy="289800"/>
          </a:xfrm>
          <a:prstGeom prst="rect">
            <a:avLst/>
          </a:prstGeom>
          <a:solidFill>
            <a:srgbClr val="243C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gcc46cb84dc_2_68"/>
          <p:cNvSpPr txBox="1"/>
          <p:nvPr/>
        </p:nvSpPr>
        <p:spPr>
          <a:xfrm>
            <a:off x="0" y="6537650"/>
            <a:ext cx="590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2023 NucleusTeq. All Rights Reserved | Confidential and Proprietary</a:t>
            </a:r>
            <a:endParaRPr sz="17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123950" y="1653540"/>
            <a:ext cx="3315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>
                <a:solidFill>
                  <a:schemeClr val="tx1"/>
                </a:solidFill>
              </a:rPr>
              <a:t>Admin Results Page :</a:t>
            </a:r>
            <a:endParaRPr lang="en-IN" altLang="en-US" sz="2400">
              <a:solidFill>
                <a:schemeClr val="tx1"/>
              </a:solidFill>
            </a:endParaRPr>
          </a:p>
        </p:txBody>
      </p:sp>
      <p:pic>
        <p:nvPicPr>
          <p:cNvPr id="3" name="Picture 2" descr="Resutls_Adm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2113915"/>
            <a:ext cx="10412730" cy="23907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23950" y="4580890"/>
            <a:ext cx="3315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>
                <a:solidFill>
                  <a:schemeClr val="tx1"/>
                </a:solidFill>
              </a:rPr>
              <a:t>Student Results Page :</a:t>
            </a:r>
            <a:endParaRPr lang="en-IN" altLang="en-US" sz="2400">
              <a:solidFill>
                <a:schemeClr val="tx1"/>
              </a:solidFill>
            </a:endParaRPr>
          </a:p>
        </p:txBody>
      </p:sp>
      <p:pic>
        <p:nvPicPr>
          <p:cNvPr id="6" name="Picture 5" descr="Results_Studen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5055235"/>
            <a:ext cx="10413365" cy="14992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c46cb84dc_2_68"/>
          <p:cNvSpPr txBox="1">
            <a:spLocks noGrp="1"/>
          </p:cNvSpPr>
          <p:nvPr>
            <p:ph type="body" idx="1"/>
          </p:nvPr>
        </p:nvSpPr>
        <p:spPr>
          <a:xfrm>
            <a:off x="346200" y="1041533"/>
            <a:ext cx="114996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b="1" dirty="0">
                <a:solidFill>
                  <a:srgbClr val="243C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Screenshots</a:t>
            </a:r>
            <a:endParaRPr lang="en-IN" b="1" dirty="0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gcc46cb84dc_2_68"/>
          <p:cNvSpPr/>
          <p:nvPr/>
        </p:nvSpPr>
        <p:spPr>
          <a:xfrm>
            <a:off x="0" y="6568253"/>
            <a:ext cx="12192000" cy="289800"/>
          </a:xfrm>
          <a:prstGeom prst="rect">
            <a:avLst/>
          </a:prstGeom>
          <a:solidFill>
            <a:srgbClr val="243C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gcc46cb84dc_2_68"/>
          <p:cNvSpPr txBox="1"/>
          <p:nvPr/>
        </p:nvSpPr>
        <p:spPr>
          <a:xfrm>
            <a:off x="0" y="6537650"/>
            <a:ext cx="590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2023 NucleusTeq. All Rights Reserved | Confidential and Proprietary</a:t>
            </a:r>
            <a:endParaRPr sz="17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123950" y="1653540"/>
            <a:ext cx="3315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>
                <a:solidFill>
                  <a:schemeClr val="tx1"/>
                </a:solidFill>
              </a:rPr>
              <a:t>Profile Page :</a:t>
            </a:r>
            <a:endParaRPr lang="en-IN" altLang="en-US" sz="2400">
              <a:solidFill>
                <a:schemeClr val="tx1"/>
              </a:solidFill>
            </a:endParaRPr>
          </a:p>
        </p:txBody>
      </p:sp>
      <p:pic>
        <p:nvPicPr>
          <p:cNvPr id="3" name="Picture 2" descr="Profile_P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2261235"/>
            <a:ext cx="10365740" cy="42767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c46cb84dc_2_68"/>
          <p:cNvSpPr txBox="1">
            <a:spLocks noGrp="1"/>
          </p:cNvSpPr>
          <p:nvPr>
            <p:ph type="body" idx="1"/>
          </p:nvPr>
        </p:nvSpPr>
        <p:spPr>
          <a:xfrm>
            <a:off x="437005" y="3214503"/>
            <a:ext cx="114996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b="1" dirty="0">
                <a:solidFill>
                  <a:srgbClr val="243C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Thank You</a:t>
            </a:r>
            <a:endParaRPr lang="en-IN" b="1" dirty="0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gcc46cb84dc_2_68"/>
          <p:cNvSpPr/>
          <p:nvPr/>
        </p:nvSpPr>
        <p:spPr>
          <a:xfrm>
            <a:off x="0" y="6568253"/>
            <a:ext cx="12192000" cy="289800"/>
          </a:xfrm>
          <a:prstGeom prst="rect">
            <a:avLst/>
          </a:prstGeom>
          <a:solidFill>
            <a:srgbClr val="243C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gcc46cb84dc_2_68"/>
          <p:cNvSpPr txBox="1"/>
          <p:nvPr/>
        </p:nvSpPr>
        <p:spPr>
          <a:xfrm>
            <a:off x="0" y="6537650"/>
            <a:ext cx="590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2023 NucleusTeq. All Rights Reserved | Confidential and Proprietary</a:t>
            </a:r>
            <a:endParaRPr sz="17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c46cb84dc_2_68"/>
          <p:cNvSpPr txBox="1">
            <a:spLocks noGrp="1"/>
          </p:cNvSpPr>
          <p:nvPr>
            <p:ph type="body" idx="1"/>
          </p:nvPr>
        </p:nvSpPr>
        <p:spPr>
          <a:xfrm>
            <a:off x="346200" y="1041533"/>
            <a:ext cx="114996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b="1" dirty="0">
                <a:solidFill>
                  <a:srgbClr val="243C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Overview</a:t>
            </a:r>
            <a:endParaRPr lang="en-IN" b="1" dirty="0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gcc46cb84dc_2_68"/>
          <p:cNvSpPr/>
          <p:nvPr/>
        </p:nvSpPr>
        <p:spPr>
          <a:xfrm>
            <a:off x="0" y="6568253"/>
            <a:ext cx="12192000" cy="289800"/>
          </a:xfrm>
          <a:prstGeom prst="rect">
            <a:avLst/>
          </a:prstGeom>
          <a:solidFill>
            <a:srgbClr val="243C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gcc46cb84dc_2_68"/>
          <p:cNvSpPr txBox="1"/>
          <p:nvPr/>
        </p:nvSpPr>
        <p:spPr>
          <a:xfrm>
            <a:off x="0" y="6537650"/>
            <a:ext cx="590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2023 NucleusTeq. All Rights Reserved | Confidential and Proprietary</a:t>
            </a:r>
            <a:endParaRPr sz="17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35355" y="1793875"/>
            <a:ext cx="1036574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altLang="en-US" sz="2400"/>
              <a:t>Assessment Portal is a web-based platform which is designed to help nucleusteq members to test their proficiency in various programming languages and keeps track on user results.</a:t>
            </a:r>
            <a:endParaRPr lang="en-IN" altLang="en-US" sz="2400"/>
          </a:p>
          <a:p>
            <a:pPr marL="0" indent="0" algn="just">
              <a:buFont typeface="Arial" panose="020B0604020202020204" pitchFamily="34" charset="0"/>
              <a:buNone/>
            </a:pPr>
            <a:endParaRPr lang="en-IN" altLang="en-US" sz="240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altLang="en-US" sz="2400"/>
              <a:t>There are two types of users - Admin and Student.</a:t>
            </a:r>
            <a:endParaRPr lang="en-IN" altLang="en-US" sz="240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altLang="en-US" sz="240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altLang="en-US" sz="2400"/>
              <a:t>Each question in the quiz is of multiple choice. After successful submission of quiz, obtained marks are stored in the database.</a:t>
            </a:r>
            <a:endParaRPr lang="en-IN" altLang="en-US" sz="240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altLang="en-US" sz="240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altLang="en-US" sz="2400"/>
              <a:t>Students can view their individual results and admin can view all the students results.</a:t>
            </a:r>
            <a:endParaRPr lang="en-I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US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c46cb84dc_2_68"/>
          <p:cNvSpPr txBox="1">
            <a:spLocks noGrp="1"/>
          </p:cNvSpPr>
          <p:nvPr>
            <p:ph type="body" idx="1"/>
          </p:nvPr>
        </p:nvSpPr>
        <p:spPr>
          <a:xfrm>
            <a:off x="346200" y="1041533"/>
            <a:ext cx="114996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b="1" dirty="0">
                <a:solidFill>
                  <a:srgbClr val="243C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Overview</a:t>
            </a:r>
            <a:endParaRPr lang="en-IN" b="1" dirty="0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gcc46cb84dc_2_68"/>
          <p:cNvSpPr/>
          <p:nvPr/>
        </p:nvSpPr>
        <p:spPr>
          <a:xfrm>
            <a:off x="0" y="6568253"/>
            <a:ext cx="12192000" cy="289800"/>
          </a:xfrm>
          <a:prstGeom prst="rect">
            <a:avLst/>
          </a:prstGeom>
          <a:solidFill>
            <a:srgbClr val="243C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gcc46cb84dc_2_68"/>
          <p:cNvSpPr txBox="1"/>
          <p:nvPr/>
        </p:nvSpPr>
        <p:spPr>
          <a:xfrm>
            <a:off x="0" y="6537650"/>
            <a:ext cx="590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2023 NucleusTeq. All Rights Reserved | Confidential and Proprietary</a:t>
            </a:r>
            <a:endParaRPr sz="17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35355" y="1793875"/>
            <a:ext cx="1036574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altLang="en-US" sz="2400">
                <a:solidFill>
                  <a:schemeClr val="tx1"/>
                </a:solidFill>
              </a:rPr>
              <a:t>Software Used</a:t>
            </a:r>
            <a:r>
              <a:rPr lang="en-IN" altLang="en-US" sz="2400">
                <a:solidFill>
                  <a:schemeClr val="bg1">
                    <a:lumMod val="50000"/>
                  </a:schemeClr>
                </a:solidFill>
              </a:rPr>
              <a:t> :</a:t>
            </a:r>
            <a:endParaRPr lang="en-IN" altLang="en-US" sz="2400">
              <a:solidFill>
                <a:schemeClr val="bg1">
                  <a:lumMod val="50000"/>
                </a:schemeClr>
              </a:solidFill>
            </a:endParaRPr>
          </a:p>
          <a:p>
            <a:pPr marL="2628900" lvl="5" indent="-342900" algn="just">
              <a:buFont typeface="Arial" panose="020B0604020202020204" pitchFamily="34" charset="0"/>
              <a:buChar char="•"/>
            </a:pPr>
            <a:r>
              <a:rPr lang="en-IN" altLang="en-US" sz="2400">
                <a:solidFill>
                  <a:schemeClr val="tx1"/>
                </a:solidFill>
              </a:rPr>
              <a:t>Backend - Spring Boot</a:t>
            </a:r>
            <a:endParaRPr lang="en-IN" altLang="en-US" sz="2400">
              <a:solidFill>
                <a:schemeClr val="tx1"/>
              </a:solidFill>
            </a:endParaRPr>
          </a:p>
          <a:p>
            <a:pPr marL="2628900" lvl="5" indent="-342900" algn="just">
              <a:buFont typeface="Arial" panose="020B0604020202020204" pitchFamily="34" charset="0"/>
              <a:buChar char="•"/>
            </a:pPr>
            <a:r>
              <a:rPr lang="en-IN" altLang="en-US" sz="2400">
                <a:solidFill>
                  <a:schemeClr val="tx1"/>
                </a:solidFill>
              </a:rPr>
              <a:t>Frontend - ReactJs</a:t>
            </a:r>
            <a:endParaRPr lang="en-IN" altLang="en-US" sz="2400">
              <a:solidFill>
                <a:schemeClr val="tx1"/>
              </a:solidFill>
            </a:endParaRPr>
          </a:p>
          <a:p>
            <a:pPr marL="2628900" lvl="5" indent="-342900" algn="just">
              <a:buFont typeface="Arial" panose="020B0604020202020204" pitchFamily="34" charset="0"/>
              <a:buChar char="•"/>
            </a:pPr>
            <a:r>
              <a:rPr lang="en-IN" altLang="en-US" sz="2400">
                <a:solidFill>
                  <a:schemeClr val="tx1"/>
                </a:solidFill>
              </a:rPr>
              <a:t>Database - PostgreSql</a:t>
            </a:r>
            <a:endParaRPr lang="en-IN" altLang="en-US" sz="240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altLang="en-US" sz="240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altLang="en-US" sz="2400">
                <a:solidFill>
                  <a:schemeClr val="tx1"/>
                </a:solidFill>
              </a:rPr>
              <a:t>Deployment</a:t>
            </a:r>
            <a:r>
              <a:rPr lang="en-IN" altLang="en-US" sz="2400">
                <a:solidFill>
                  <a:schemeClr val="bg1">
                    <a:lumMod val="50000"/>
                  </a:schemeClr>
                </a:solidFill>
              </a:rPr>
              <a:t> : </a:t>
            </a:r>
            <a:r>
              <a:rPr lang="en-IN" altLang="en-US" sz="2400">
                <a:solidFill>
                  <a:schemeClr val="tx1"/>
                </a:solidFill>
              </a:rPr>
              <a:t>GitHub</a:t>
            </a:r>
            <a:endParaRPr lang="en-IN" altLang="en-US" sz="240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altLang="en-US" sz="240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altLang="en-US" sz="2400">
                <a:solidFill>
                  <a:schemeClr val="tx1"/>
                </a:solidFill>
              </a:rPr>
              <a:t>Testing : Postman	</a:t>
            </a:r>
            <a:r>
              <a:rPr lang="en-IN" altLang="en-US" sz="240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IN" altLang="en-US" sz="240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US" sz="240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c46cb84dc_2_68"/>
          <p:cNvSpPr txBox="1">
            <a:spLocks noGrp="1"/>
          </p:cNvSpPr>
          <p:nvPr>
            <p:ph type="body" idx="1"/>
          </p:nvPr>
        </p:nvSpPr>
        <p:spPr>
          <a:xfrm>
            <a:off x="346200" y="1041533"/>
            <a:ext cx="114996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b="1" dirty="0">
                <a:solidFill>
                  <a:srgbClr val="243C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Overview</a:t>
            </a:r>
            <a:endParaRPr lang="en-IN" b="1" dirty="0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gcc46cb84dc_2_68"/>
          <p:cNvSpPr/>
          <p:nvPr/>
        </p:nvSpPr>
        <p:spPr>
          <a:xfrm>
            <a:off x="0" y="6568253"/>
            <a:ext cx="12192000" cy="289800"/>
          </a:xfrm>
          <a:prstGeom prst="rect">
            <a:avLst/>
          </a:prstGeom>
          <a:solidFill>
            <a:srgbClr val="243C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gcc46cb84dc_2_68"/>
          <p:cNvSpPr txBox="1"/>
          <p:nvPr/>
        </p:nvSpPr>
        <p:spPr>
          <a:xfrm>
            <a:off x="0" y="6537650"/>
            <a:ext cx="590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2023 NucleusTeq. All Rights Reserved | Confidential and Proprietary</a:t>
            </a:r>
            <a:endParaRPr sz="17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35355" y="1793875"/>
            <a:ext cx="103657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ctr">
              <a:buFont typeface="Arial" panose="020B0604020202020204" pitchFamily="34" charset="0"/>
              <a:buNone/>
            </a:pPr>
            <a:r>
              <a:rPr lang="en-IN" altLang="en-US" sz="2400">
                <a:solidFill>
                  <a:schemeClr val="tx1"/>
                </a:solidFill>
                <a:sym typeface="+mn-ea"/>
              </a:rPr>
              <a:t>Jacoco Report For Junit Coverage </a:t>
            </a:r>
            <a:r>
              <a:rPr lang="en-IN" altLang="en-US" sz="2400">
                <a:solidFill>
                  <a:schemeClr val="bg1">
                    <a:lumMod val="50000"/>
                  </a:schemeClr>
                </a:solidFill>
              </a:rPr>
              <a:t>	</a:t>
            </a:r>
            <a:endParaRPr lang="en-IN" altLang="en-US" sz="240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US" sz="240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test-case repo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355" y="2606040"/>
            <a:ext cx="107823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c46cb84dc_2_68"/>
          <p:cNvSpPr txBox="1">
            <a:spLocks noGrp="1"/>
          </p:cNvSpPr>
          <p:nvPr>
            <p:ph type="body" idx="1"/>
          </p:nvPr>
        </p:nvSpPr>
        <p:spPr>
          <a:xfrm>
            <a:off x="346200" y="1041533"/>
            <a:ext cx="114996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b="1" dirty="0">
                <a:solidFill>
                  <a:srgbClr val="243C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Overview</a:t>
            </a:r>
            <a:endParaRPr lang="en-IN" b="1" dirty="0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gcc46cb84dc_2_68"/>
          <p:cNvSpPr/>
          <p:nvPr/>
        </p:nvSpPr>
        <p:spPr>
          <a:xfrm>
            <a:off x="0" y="6568253"/>
            <a:ext cx="12192000" cy="289800"/>
          </a:xfrm>
          <a:prstGeom prst="rect">
            <a:avLst/>
          </a:prstGeom>
          <a:solidFill>
            <a:srgbClr val="243C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gcc46cb84dc_2_68"/>
          <p:cNvSpPr txBox="1"/>
          <p:nvPr/>
        </p:nvSpPr>
        <p:spPr>
          <a:xfrm>
            <a:off x="0" y="6537650"/>
            <a:ext cx="590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2023 NucleusTeq. All Rights Reserved | Confidential and Proprietary</a:t>
            </a:r>
            <a:endParaRPr sz="17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13130" y="1793875"/>
            <a:ext cx="103657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ctr">
              <a:buFont typeface="Arial" panose="020B0604020202020204" pitchFamily="34" charset="0"/>
              <a:buNone/>
            </a:pPr>
            <a:r>
              <a:rPr lang="en-IN" altLang="en-US" sz="2400">
                <a:solidFill>
                  <a:schemeClr val="tx1"/>
                </a:solidFill>
              </a:rPr>
              <a:t>PMD Report</a:t>
            </a:r>
            <a:endParaRPr lang="en-IN" altLang="en-US" sz="2400">
              <a:solidFill>
                <a:schemeClr val="tx1"/>
              </a:solidFill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IN" altLang="en-US" sz="240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IN" altLang="en-US" sz="240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altLang="en-US" sz="240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pmd repo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355" y="2547620"/>
            <a:ext cx="10365740" cy="25317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c46cb84dc_2_68"/>
          <p:cNvSpPr txBox="1">
            <a:spLocks noGrp="1"/>
          </p:cNvSpPr>
          <p:nvPr>
            <p:ph type="body" idx="1"/>
          </p:nvPr>
        </p:nvSpPr>
        <p:spPr>
          <a:xfrm>
            <a:off x="346200" y="1041533"/>
            <a:ext cx="114996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b="1" dirty="0">
                <a:solidFill>
                  <a:srgbClr val="243C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Overview</a:t>
            </a:r>
            <a:endParaRPr lang="en-IN" b="1" dirty="0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gcc46cb84dc_2_68"/>
          <p:cNvSpPr/>
          <p:nvPr/>
        </p:nvSpPr>
        <p:spPr>
          <a:xfrm>
            <a:off x="0" y="6568253"/>
            <a:ext cx="12192000" cy="289800"/>
          </a:xfrm>
          <a:prstGeom prst="rect">
            <a:avLst/>
          </a:prstGeom>
          <a:solidFill>
            <a:srgbClr val="243C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gcc46cb84dc_2_68"/>
          <p:cNvSpPr txBox="1"/>
          <p:nvPr/>
        </p:nvSpPr>
        <p:spPr>
          <a:xfrm>
            <a:off x="0" y="6537650"/>
            <a:ext cx="590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2023 NucleusTeq. All Rights Reserved | Confidential and Proprietary</a:t>
            </a:r>
            <a:endParaRPr sz="17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13130" y="1793875"/>
            <a:ext cx="103657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ctr">
              <a:buFont typeface="Arial" panose="020B0604020202020204" pitchFamily="34" charset="0"/>
              <a:buNone/>
            </a:pPr>
            <a:r>
              <a:rPr lang="en-IN" altLang="en-US" sz="2400">
                <a:solidFill>
                  <a:schemeClr val="tx1"/>
                </a:solidFill>
              </a:rPr>
              <a:t>Build Success Report</a:t>
            </a:r>
            <a:endParaRPr lang="en-IN" altLang="en-US" sz="2400">
              <a:solidFill>
                <a:schemeClr val="tx1"/>
              </a:solidFill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IN" altLang="en-US" sz="240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IN" altLang="en-US" sz="240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altLang="en-US" sz="240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 descr="BuildSucce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425" y="2366010"/>
            <a:ext cx="10774680" cy="41154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c46cb84dc_2_68"/>
          <p:cNvSpPr txBox="1">
            <a:spLocks noGrp="1"/>
          </p:cNvSpPr>
          <p:nvPr>
            <p:ph type="body" idx="1"/>
          </p:nvPr>
        </p:nvSpPr>
        <p:spPr>
          <a:xfrm>
            <a:off x="346200" y="1041533"/>
            <a:ext cx="114996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b="1" dirty="0">
                <a:solidFill>
                  <a:srgbClr val="243C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Use Case Diagram</a:t>
            </a:r>
            <a:endParaRPr lang="en-IN" b="1" dirty="0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gcc46cb84dc_2_68"/>
          <p:cNvSpPr/>
          <p:nvPr/>
        </p:nvSpPr>
        <p:spPr>
          <a:xfrm>
            <a:off x="0" y="6568253"/>
            <a:ext cx="12192000" cy="289800"/>
          </a:xfrm>
          <a:prstGeom prst="rect">
            <a:avLst/>
          </a:prstGeom>
          <a:solidFill>
            <a:srgbClr val="243C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gcc46cb84dc_2_68"/>
          <p:cNvSpPr txBox="1"/>
          <p:nvPr/>
        </p:nvSpPr>
        <p:spPr>
          <a:xfrm>
            <a:off x="0" y="6537650"/>
            <a:ext cx="590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2023 NucleusTeq. All Rights Reserved | Confidential and Proprietary</a:t>
            </a:r>
            <a:endParaRPr sz="17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" name="Picture 2" descr="AssessmentPortal_UseCas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5900" y="1689100"/>
            <a:ext cx="9204325" cy="47167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c46cb84dc_2_68"/>
          <p:cNvSpPr txBox="1">
            <a:spLocks noGrp="1"/>
          </p:cNvSpPr>
          <p:nvPr>
            <p:ph type="body" idx="1"/>
          </p:nvPr>
        </p:nvSpPr>
        <p:spPr>
          <a:xfrm>
            <a:off x="346200" y="1041533"/>
            <a:ext cx="114996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b="1" dirty="0">
                <a:solidFill>
                  <a:srgbClr val="243C7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Sequence Diagram</a:t>
            </a:r>
            <a:endParaRPr lang="en-IN" b="1" dirty="0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gcc46cb84dc_2_68"/>
          <p:cNvSpPr/>
          <p:nvPr/>
        </p:nvSpPr>
        <p:spPr>
          <a:xfrm>
            <a:off x="0" y="6568253"/>
            <a:ext cx="12192000" cy="289800"/>
          </a:xfrm>
          <a:prstGeom prst="rect">
            <a:avLst/>
          </a:prstGeom>
          <a:solidFill>
            <a:srgbClr val="243C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243C7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gcc46cb84dc_2_68"/>
          <p:cNvSpPr txBox="1"/>
          <p:nvPr/>
        </p:nvSpPr>
        <p:spPr>
          <a:xfrm>
            <a:off x="0" y="6537650"/>
            <a:ext cx="5909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Helvetica Neue" panose="020B0604020202020204"/>
                <a:ea typeface="Helvetica Neue" panose="020B0604020202020204"/>
                <a:cs typeface="Helvetica Neue" panose="020B0604020202020204"/>
                <a:sym typeface="Helvetica Neue" panose="020B0604020202020204"/>
              </a:rPr>
              <a:t>2023 NucleusTeq. All Rights Reserved | Confidential and Proprietary</a:t>
            </a:r>
            <a:endParaRPr sz="1700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116330" y="1865630"/>
            <a:ext cx="2851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/>
              <a:t>Admin :</a:t>
            </a:r>
            <a:endParaRPr lang="en-IN" altLang="en-US" sz="2400"/>
          </a:p>
        </p:txBody>
      </p:sp>
      <p:pic>
        <p:nvPicPr>
          <p:cNvPr id="4" name="Picture 3" descr="AssessmentPortal_Sequence_Adm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2990" y="1865630"/>
            <a:ext cx="8537575" cy="47097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764AD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764AD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3075</Words>
  <Application>WPS Presentation</Application>
  <PresentationFormat>Widescreen</PresentationFormat>
  <Paragraphs>178</Paragraphs>
  <Slides>24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Arial</vt:lpstr>
      <vt:lpstr>SimSun</vt:lpstr>
      <vt:lpstr>Wingdings</vt:lpstr>
      <vt:lpstr>Arial</vt:lpstr>
      <vt:lpstr>Poppins</vt:lpstr>
      <vt:lpstr>Calibri</vt:lpstr>
      <vt:lpstr>Noto Sans Symbols</vt:lpstr>
      <vt:lpstr>Segoe Print</vt:lpstr>
      <vt:lpstr>Helvetica Neue</vt:lpstr>
      <vt:lpstr>Calibri</vt:lpstr>
      <vt:lpstr>Georgia</vt:lpstr>
      <vt:lpstr>Microsoft YaHei</vt:lpstr>
      <vt:lpstr>Arial Unicode MS</vt:lpstr>
      <vt:lpstr>Office Theme</vt:lpstr>
      <vt:lpstr>Office Theme</vt:lpstr>
      <vt:lpstr> </vt:lpstr>
      <vt:lpstr>Agenda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Sohrab Ansari</dc:creator>
  <cp:lastModifiedBy>Jaya Madhuri</cp:lastModifiedBy>
  <cp:revision>23</cp:revision>
  <dcterms:created xsi:type="dcterms:W3CDTF">2020-10-07T15:00:00Z</dcterms:created>
  <dcterms:modified xsi:type="dcterms:W3CDTF">2023-10-08T09:28:03Z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1BBF902B3F094C7E9210D9A743C688F3</vt:lpwstr>
  </property>
  <property fmtid="{D5CDD505-2E9C-101B-9397-08002B2CF9AE}" pid="3" name="KSOProductBuildVer">
    <vt:lpwstr>1033-11.2.0.11225</vt:lpwstr>
  </property>
</Properties>
</file>